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14"/>
  </p:normalViewPr>
  <p:slideViewPr>
    <p:cSldViewPr snapToGrid="0">
      <p:cViewPr varScale="1">
        <p:scale>
          <a:sx n="82" d="100"/>
          <a:sy n="82" d="100"/>
        </p:scale>
        <p:origin x="19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3851-294A-63C8-085C-071A4B97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5F8FC-011C-D926-2522-1A8C7CEB7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15088-07EB-D5BC-6436-AB5CC957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9AD5B-21F1-94D5-AFBE-1BC66AE8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9941-72E6-223C-76AF-0B6FB3A2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D142-D5C2-EE12-36C2-2CB0E91F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C384B-30CE-EF1B-7AAA-8F4381B52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873C-FA0B-2644-66F0-78729A78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D2D82-1349-1110-76CA-7FE9C0DE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5610-3D10-B696-97B4-C8C85ED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5A3FF-B88A-F9FA-FCA9-15658581F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3EE30-F3E2-782E-F3F0-40E3A1651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A58B2-1706-E3D7-C6D9-FD8066B2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AA04D-9B82-F79F-F6C4-715502FF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B618-F9CB-055D-4241-358074AD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C17-2A48-1026-57EB-8FC72B05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F5C7E-A851-4C44-2E24-EB321297E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E2958-1C03-E83D-6C76-E4FD4547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00DD-8B26-C684-E098-B0301251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B979C-7E54-D87A-527C-DCF6811D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8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B0E1-5EE9-7ADD-F946-85423B28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77926-4093-6D08-B8E6-2AE5C602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1EE6-40FA-5F88-278F-C769FE7C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35233-836E-54A5-132B-AA2B6058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DCA9-1C42-4CEC-3E85-AD56D97B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7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2A99-8FEF-4041-F322-56B0CFCB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A25A4-D56B-874A-F1C2-4195C9D60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CECD-B79F-FAB4-B65E-C2D411CE5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24BE-A980-C0EC-D278-909A8E95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93699-26A7-8BA4-9DCE-2B114951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87A8E-2EB6-9D5D-B039-4F324188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5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C18B-2B9C-1C10-BFCD-EAFCC017B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2EF89-4FB5-1819-94BF-42CDD98CF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2C4B1-871D-0311-A580-480A32797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16C93-0055-37F2-F1CD-99FEE313B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A8FFF-7946-83BF-B6F7-454EA8977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BD5DE-7722-07DA-CD54-441F8565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DB2B60-7525-BB64-DB2E-B0B4D810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F0EC0-91D6-C950-2EF4-ACF56D2F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8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9A81-CD47-2B05-E403-1271B8D3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6BAD9-E4F2-3A97-723C-3B94B7BE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6E3D-53F5-9056-6C53-C917A2B2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E14F9-370C-5B69-9550-EA39EC3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8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F0D7C-ECC4-6C87-C08D-F13256E3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1512B-2D51-510A-A1A6-5D9A12E9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1E4A5-5984-FBEF-E423-335E2586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58B2-DA3C-FAA2-3501-22B89440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74D7E-D0E4-78DE-D4B8-3B89B341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0616-49DB-81A0-3959-CA7894F42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EEB82-68E8-39D8-20B9-27E7B8F6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9197-73B1-1F71-97B2-FD5A1F48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23DB2-288D-B1B5-764F-B0C0C6E6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B9A0-0E2D-5CEC-EE41-36252001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1CA3A-7CBE-B031-A2A3-52FCA95B5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1B8BC-9485-26AC-A29C-133F5D526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0B046-70F2-0246-AA0A-CCB2E8C1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B8F5-A91F-B5C5-D64E-CED42743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7E0B9-7537-533A-EAF5-92690533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3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E4C1A-6627-FD66-4785-835AA6B3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32993-C4ED-D004-E2DA-CCBE59DF3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CB260-988D-254B-B40B-B84F4556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F5D69-B3F8-9341-9D60-B62EEE40956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ABC58-AC6A-F400-2588-29A280FA9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DE04-77E2-BE47-6854-08E4B7FA0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510C2-F6EE-FB4B-845B-9B5CD98A5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2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microsoft.com/office/2007/relationships/hdphoto" Target="../media/hdphoto11.wdp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47AE-91D5-439E-0E5A-C5BEB0B553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NSF FMSG</a:t>
            </a:r>
            <a:br>
              <a:rPr lang="en-US" dirty="0"/>
            </a:br>
            <a:r>
              <a:rPr lang="en-US" dirty="0"/>
              <a:t>Project Kick-Off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5542B-F6B6-B1FB-E3E7-879C00E0D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Haoran Lin, Layla </a:t>
            </a:r>
            <a:r>
              <a:rPr lang="en-US" dirty="0" err="1"/>
              <a:t>Mravac</a:t>
            </a:r>
            <a:r>
              <a:rPr lang="en-US" dirty="0"/>
              <a:t>, AJ Bradshaw, Shuolong Yang (PME)</a:t>
            </a:r>
          </a:p>
          <a:p>
            <a:r>
              <a:rPr lang="en-US" dirty="0"/>
              <a:t>Yuxin Chen (CS)</a:t>
            </a:r>
          </a:p>
        </p:txBody>
      </p:sp>
    </p:spTree>
    <p:extLst>
      <p:ext uri="{BB962C8B-B14F-4D97-AF65-F5344CB8AC3E}">
        <p14:creationId xmlns:p14="http://schemas.microsoft.com/office/powerpoint/2010/main" val="204404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0F34-DD8F-0C07-D86F-4B8D3605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robot&#10;&#10;AI-generated content may be incorrect.">
            <a:extLst>
              <a:ext uri="{FF2B5EF4-FFF2-40B4-BE49-F238E27FC236}">
                <a16:creationId xmlns:a16="http://schemas.microsoft.com/office/drawing/2014/main" id="{7929AE64-6FFF-57AE-6E75-D4FAFEFB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30" y="668144"/>
            <a:ext cx="9053551" cy="4266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DDE0E0-D33E-9B5D-BFBE-7BF197354A14}"/>
              </a:ext>
            </a:extLst>
          </p:cNvPr>
          <p:cNvSpPr txBox="1"/>
          <p:nvPr/>
        </p:nvSpPr>
        <p:spPr>
          <a:xfrm>
            <a:off x="2282282" y="206479"/>
            <a:ext cx="762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Overall 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E3D5-B2C2-58E6-5FB8-C3C15B5CF019}"/>
              </a:ext>
            </a:extLst>
          </p:cNvPr>
          <p:cNvSpPr txBox="1"/>
          <p:nvPr/>
        </p:nvSpPr>
        <p:spPr>
          <a:xfrm>
            <a:off x="1122435" y="4934529"/>
            <a:ext cx="988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the RHEED data base for </a:t>
            </a:r>
            <a:r>
              <a:rPr lang="en-US" dirty="0" err="1"/>
              <a:t>FeSe</a:t>
            </a:r>
            <a:r>
              <a:rPr lang="en-US" dirty="0"/>
              <a:t> growth for structured reinforcement learning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structured deep reinforcement learning models to guide self-learning robotic epitaxy – </a:t>
            </a:r>
            <a:r>
              <a:rPr lang="en-US" i="1" dirty="0"/>
              <a:t>Question: how much hardware automation will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preliminary reinforcement learning models for real-time control in robotic mini-MBE</a:t>
            </a:r>
          </a:p>
        </p:txBody>
      </p:sp>
    </p:spTree>
    <p:extLst>
      <p:ext uri="{BB962C8B-B14F-4D97-AF65-F5344CB8AC3E}">
        <p14:creationId xmlns:p14="http://schemas.microsoft.com/office/powerpoint/2010/main" val="181332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5917-F634-0D4B-872E-6B343C18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A84D6A-07FA-656A-8A3F-25BE412AF631}"/>
              </a:ext>
            </a:extLst>
          </p:cNvPr>
          <p:cNvSpPr txBox="1"/>
          <p:nvPr/>
        </p:nvSpPr>
        <p:spPr>
          <a:xfrm>
            <a:off x="2282282" y="206479"/>
            <a:ext cx="762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 1: Build the RHEED data base for </a:t>
            </a:r>
            <a:r>
              <a:rPr lang="en-US" sz="2400" dirty="0" err="1"/>
              <a:t>FeSe</a:t>
            </a:r>
            <a:r>
              <a:rPr lang="en-US" sz="2400" dirty="0"/>
              <a:t>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48C13-3172-AA32-3F3C-7A2B208C05EF}"/>
              </a:ext>
            </a:extLst>
          </p:cNvPr>
          <p:cNvSpPr txBox="1"/>
          <p:nvPr/>
        </p:nvSpPr>
        <p:spPr>
          <a:xfrm>
            <a:off x="1262519" y="1025684"/>
            <a:ext cx="5529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>
                <a:latin typeface="Helvetica" pitchFamily="2" charset="0"/>
              </a:rPr>
              <a:t>In situ </a:t>
            </a:r>
            <a:r>
              <a:rPr lang="en-US" sz="1600" dirty="0">
                <a:latin typeface="Helvetica" pitchFamily="2" charset="0"/>
              </a:rPr>
              <a:t>reflection high energy electron diffraction (RHEED)</a:t>
            </a:r>
          </a:p>
          <a:p>
            <a:pPr algn="l"/>
            <a:endParaRPr lang="en-US" sz="1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31276-B05A-A52A-BCCC-689E411206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97047" y="1584029"/>
            <a:ext cx="4317156" cy="177382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57F0AE-B0D7-E4F8-CA73-66130BDE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00" t="17245" r="23082" b="8879"/>
          <a:stretch/>
        </p:blipFill>
        <p:spPr>
          <a:xfrm>
            <a:off x="7317973" y="851016"/>
            <a:ext cx="4279393" cy="5170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F787B-C7DA-CD6B-10B9-C739D57DDC58}"/>
              </a:ext>
            </a:extLst>
          </p:cNvPr>
          <p:cNvSpPr txBox="1"/>
          <p:nvPr/>
        </p:nvSpPr>
        <p:spPr>
          <a:xfrm>
            <a:off x="92780" y="6332803"/>
            <a:ext cx="3072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Helvetica" pitchFamily="2" charset="0"/>
              </a:rPr>
              <a:t>Hasegawa </a:t>
            </a:r>
            <a:r>
              <a:rPr lang="en-US" sz="1000" i="1" dirty="0">
                <a:latin typeface="Helvetica" pitchFamily="2" charset="0"/>
              </a:rPr>
              <a:t>Characterization of materials</a:t>
            </a:r>
            <a:r>
              <a:rPr lang="en-US" sz="1000" dirty="0">
                <a:latin typeface="Helvetica" pitchFamily="2" charset="0"/>
              </a:rPr>
              <a:t> (2012)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3C5BE-BC8B-A156-1AA3-988509917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67" t="15468" r="55889" b="58688"/>
          <a:stretch/>
        </p:blipFill>
        <p:spPr>
          <a:xfrm>
            <a:off x="157361" y="3584267"/>
            <a:ext cx="2374768" cy="1507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E858F-636D-CE49-AFAF-379860266D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67" t="41265" r="55889" b="33220"/>
          <a:stretch/>
        </p:blipFill>
        <p:spPr>
          <a:xfrm>
            <a:off x="2532129" y="3592273"/>
            <a:ext cx="2357261" cy="1477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33B88-52DC-E408-76D4-332DC4434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67" t="67257" r="55889" b="6669"/>
          <a:stretch/>
        </p:blipFill>
        <p:spPr>
          <a:xfrm>
            <a:off x="4807164" y="3595753"/>
            <a:ext cx="2331470" cy="1493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6D4093-EDEA-BC33-E2DE-4C7DE2C37666}"/>
              </a:ext>
            </a:extLst>
          </p:cNvPr>
          <p:cNvSpPr txBox="1"/>
          <p:nvPr/>
        </p:nvSpPr>
        <p:spPr>
          <a:xfrm>
            <a:off x="660330" y="5134877"/>
            <a:ext cx="147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 pitchFamily="2" charset="0"/>
              </a:rPr>
              <a:t>Si(111)-(7x7)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5A9F-EB06-97AF-5189-9E2E62EC1859}"/>
              </a:ext>
            </a:extLst>
          </p:cNvPr>
          <p:cNvSpPr txBox="1"/>
          <p:nvPr/>
        </p:nvSpPr>
        <p:spPr>
          <a:xfrm>
            <a:off x="3090058" y="5134877"/>
            <a:ext cx="147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 pitchFamily="2" charset="0"/>
              </a:rPr>
              <a:t>1.5ML Ag on Si(111)-(7x7)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B90CE-E8D4-6D4A-F0D0-E61567166785}"/>
              </a:ext>
            </a:extLst>
          </p:cNvPr>
          <p:cNvSpPr txBox="1"/>
          <p:nvPr/>
        </p:nvSpPr>
        <p:spPr>
          <a:xfrm>
            <a:off x="5333722" y="5134877"/>
            <a:ext cx="147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 pitchFamily="2" charset="0"/>
              </a:rPr>
              <a:t>3ML Ag on Si(111)-(7x7)</a:t>
            </a:r>
          </a:p>
        </p:txBody>
      </p:sp>
    </p:spTree>
    <p:extLst>
      <p:ext uri="{BB962C8B-B14F-4D97-AF65-F5344CB8AC3E}">
        <p14:creationId xmlns:p14="http://schemas.microsoft.com/office/powerpoint/2010/main" val="169349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E24A-7FB8-6772-9B14-9637D8E8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6F52402-0C65-7271-4620-AE89715E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0" y="723330"/>
            <a:ext cx="2307077" cy="17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3105478-812C-261C-C8C7-869937AB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03" y="2752955"/>
            <a:ext cx="2269153" cy="17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269992F6-146C-3034-A0C2-245BA063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8" y="4747359"/>
            <a:ext cx="2307077" cy="17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3">
            <a:extLst>
              <a:ext uri="{FF2B5EF4-FFF2-40B4-BE49-F238E27FC236}">
                <a16:creationId xmlns:a16="http://schemas.microsoft.com/office/drawing/2014/main" id="{2DC4FDB7-680A-47D9-8CDD-F58E73DC2A6E}"/>
              </a:ext>
            </a:extLst>
          </p:cNvPr>
          <p:cNvSpPr txBox="1"/>
          <p:nvPr/>
        </p:nvSpPr>
        <p:spPr>
          <a:xfrm>
            <a:off x="650452" y="800232"/>
            <a:ext cx="2204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ISTO (400C- 600C-Themal couple 5h)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FA576DB8-DA3B-5CCF-8E8D-BE83E37B16E2}"/>
              </a:ext>
            </a:extLst>
          </p:cNvPr>
          <p:cNvSpPr txBox="1"/>
          <p:nvPr/>
        </p:nvSpPr>
        <p:spPr>
          <a:xfrm>
            <a:off x="711269" y="2878137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1180/150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335C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6min)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5">
            <a:extLst>
              <a:ext uri="{FF2B5EF4-FFF2-40B4-BE49-F238E27FC236}">
                <a16:creationId xmlns:a16="http://schemas.microsoft.com/office/drawing/2014/main" id="{5780D1B2-4823-9C7A-361A-13B81D94F9A5}"/>
              </a:ext>
            </a:extLst>
          </p:cNvPr>
          <p:cNvSpPr txBox="1"/>
          <p:nvPr/>
        </p:nvSpPr>
        <p:spPr>
          <a:xfrm>
            <a:off x="711269" y="4877026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Annealed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335C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12h)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E23B1021-A336-EAA6-D1C8-5F47E4991B7A}"/>
              </a:ext>
            </a:extLst>
          </p:cNvPr>
          <p:cNvSpPr txBox="1"/>
          <p:nvPr/>
        </p:nvSpPr>
        <p:spPr>
          <a:xfrm>
            <a:off x="1134675" y="155387"/>
            <a:ext cx="128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27EDD295-3C2D-2B47-D631-B984655F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02" y="723330"/>
            <a:ext cx="2307077" cy="17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DEF56E41-89B0-BE4E-7B74-E0285C61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27" y="2724512"/>
            <a:ext cx="2269152" cy="17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14">
            <a:extLst>
              <a:ext uri="{FF2B5EF4-FFF2-40B4-BE49-F238E27FC236}">
                <a16:creationId xmlns:a16="http://schemas.microsoft.com/office/drawing/2014/main" id="{9BB2E7BA-1501-A80B-D22B-434F44D4094C}"/>
              </a:ext>
            </a:extLst>
          </p:cNvPr>
          <p:cNvSpPr txBox="1"/>
          <p:nvPr/>
        </p:nvSpPr>
        <p:spPr>
          <a:xfrm>
            <a:off x="3595852" y="830710"/>
            <a:ext cx="226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ISTO (400C 10h/600C 3h)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3601B4C2-A4B1-DE09-7B26-2BB829EF5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77" y="4747359"/>
            <a:ext cx="2269153" cy="17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6">
            <a:extLst>
              <a:ext uri="{FF2B5EF4-FFF2-40B4-BE49-F238E27FC236}">
                <a16:creationId xmlns:a16="http://schemas.microsoft.com/office/drawing/2014/main" id="{675279ED-6606-66F3-C2A9-CC1335E1F4A7}"/>
              </a:ext>
            </a:extLst>
          </p:cNvPr>
          <p:cNvSpPr txBox="1"/>
          <p:nvPr/>
        </p:nvSpPr>
        <p:spPr>
          <a:xfrm>
            <a:off x="3769594" y="2866048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1180/150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355C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5min)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18">
            <a:extLst>
              <a:ext uri="{FF2B5EF4-FFF2-40B4-BE49-F238E27FC236}">
                <a16:creationId xmlns:a16="http://schemas.microsoft.com/office/drawing/2014/main" id="{2003518E-E5CA-3B4A-CC23-5B849385C790}"/>
              </a:ext>
            </a:extLst>
          </p:cNvPr>
          <p:cNvSpPr txBox="1"/>
          <p:nvPr/>
        </p:nvSpPr>
        <p:spPr>
          <a:xfrm>
            <a:off x="3737398" y="4878742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Annealed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355C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7h)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18">
            <a:extLst>
              <a:ext uri="{FF2B5EF4-FFF2-40B4-BE49-F238E27FC236}">
                <a16:creationId xmlns:a16="http://schemas.microsoft.com/office/drawing/2014/main" id="{CC754B77-6AA9-8C09-64A4-3163BA2A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14" y="691022"/>
            <a:ext cx="2307077" cy="17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481E9D61-0E11-172B-8860-1E9AC3DE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14" y="2681553"/>
            <a:ext cx="2269153" cy="17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0">
            <a:extLst>
              <a:ext uri="{FF2B5EF4-FFF2-40B4-BE49-F238E27FC236}">
                <a16:creationId xmlns:a16="http://schemas.microsoft.com/office/drawing/2014/main" id="{327E6A36-8851-2DB1-6B61-2B0CDF02B85A}"/>
              </a:ext>
            </a:extLst>
          </p:cNvPr>
          <p:cNvSpPr txBox="1"/>
          <p:nvPr/>
        </p:nvSpPr>
        <p:spPr>
          <a:xfrm>
            <a:off x="6675560" y="830710"/>
            <a:ext cx="226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ISTO (400C 10h/600C 3h)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21">
            <a:extLst>
              <a:ext uri="{FF2B5EF4-FFF2-40B4-BE49-F238E27FC236}">
                <a16:creationId xmlns:a16="http://schemas.microsoft.com/office/drawing/2014/main" id="{A072A3A3-3F66-33C1-5463-4B9EC52CA00D}"/>
              </a:ext>
            </a:extLst>
          </p:cNvPr>
          <p:cNvSpPr txBox="1"/>
          <p:nvPr/>
        </p:nvSpPr>
        <p:spPr>
          <a:xfrm>
            <a:off x="6741048" y="2853514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1180/150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6min)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49BC5201-F54F-3E02-2167-4C536108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626" y="691022"/>
            <a:ext cx="2307077" cy="17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91FB81C3-C4E3-3B13-4A43-13E8AEA8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764" y="2681553"/>
            <a:ext cx="2269153" cy="17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F1ED9E69-52AF-0BC6-09D7-2DCAAFB4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764" y="4596676"/>
            <a:ext cx="2277255" cy="17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接连接符 27">
            <a:extLst>
              <a:ext uri="{FF2B5EF4-FFF2-40B4-BE49-F238E27FC236}">
                <a16:creationId xmlns:a16="http://schemas.microsoft.com/office/drawing/2014/main" id="{6F06D7DE-93AC-B009-2D71-5858DECD370F}"/>
              </a:ext>
            </a:extLst>
          </p:cNvPr>
          <p:cNvCxnSpPr>
            <a:cxnSpLocks/>
          </p:cNvCxnSpPr>
          <p:nvPr/>
        </p:nvCxnSpPr>
        <p:spPr>
          <a:xfrm>
            <a:off x="3129250" y="524719"/>
            <a:ext cx="0" cy="62504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28">
            <a:extLst>
              <a:ext uri="{FF2B5EF4-FFF2-40B4-BE49-F238E27FC236}">
                <a16:creationId xmlns:a16="http://schemas.microsoft.com/office/drawing/2014/main" id="{CD85B250-98C1-D4B4-4280-767AE556F6E5}"/>
              </a:ext>
            </a:extLst>
          </p:cNvPr>
          <p:cNvCxnSpPr>
            <a:cxnSpLocks/>
          </p:cNvCxnSpPr>
          <p:nvPr/>
        </p:nvCxnSpPr>
        <p:spPr>
          <a:xfrm>
            <a:off x="6122415" y="528241"/>
            <a:ext cx="0" cy="62469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29">
            <a:extLst>
              <a:ext uri="{FF2B5EF4-FFF2-40B4-BE49-F238E27FC236}">
                <a16:creationId xmlns:a16="http://schemas.microsoft.com/office/drawing/2014/main" id="{D321377A-BE8F-22A5-761A-52BC4D3F43C8}"/>
              </a:ext>
            </a:extLst>
          </p:cNvPr>
          <p:cNvCxnSpPr>
            <a:cxnSpLocks/>
          </p:cNvCxnSpPr>
          <p:nvPr/>
        </p:nvCxnSpPr>
        <p:spPr>
          <a:xfrm>
            <a:off x="9043415" y="15519"/>
            <a:ext cx="0" cy="6842481"/>
          </a:xfrm>
          <a:prstGeom prst="line">
            <a:avLst/>
          </a:prstGeom>
          <a:ln w="412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1">
            <a:extLst>
              <a:ext uri="{FF2B5EF4-FFF2-40B4-BE49-F238E27FC236}">
                <a16:creationId xmlns:a16="http://schemas.microsoft.com/office/drawing/2014/main" id="{C1C5830E-1241-6CDA-63CB-0EBF79D357D8}"/>
              </a:ext>
            </a:extLst>
          </p:cNvPr>
          <p:cNvSpPr txBox="1"/>
          <p:nvPr/>
        </p:nvSpPr>
        <p:spPr>
          <a:xfrm>
            <a:off x="9657184" y="830710"/>
            <a:ext cx="2672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Nb-STO (1000C-pyrometer 2h)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2">
            <a:extLst>
              <a:ext uri="{FF2B5EF4-FFF2-40B4-BE49-F238E27FC236}">
                <a16:creationId xmlns:a16="http://schemas.microsoft.com/office/drawing/2014/main" id="{C1A9978C-73E6-0745-3316-5029FC393A23}"/>
              </a:ext>
            </a:extLst>
          </p:cNvPr>
          <p:cNvSpPr txBox="1"/>
          <p:nvPr/>
        </p:nvSpPr>
        <p:spPr>
          <a:xfrm>
            <a:off x="9759650" y="2847487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1180/150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425C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6min)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33">
            <a:extLst>
              <a:ext uri="{FF2B5EF4-FFF2-40B4-BE49-F238E27FC236}">
                <a16:creationId xmlns:a16="http://schemas.microsoft.com/office/drawing/2014/main" id="{9FC2B2EB-7927-098F-627D-E2C55C9A6158}"/>
              </a:ext>
            </a:extLst>
          </p:cNvPr>
          <p:cNvSpPr txBox="1"/>
          <p:nvPr/>
        </p:nvSpPr>
        <p:spPr>
          <a:xfrm>
            <a:off x="9781610" y="4804313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Annealed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425C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12h)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1E32BF5A-B47F-9EEE-285A-790982B83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32" y="4713682"/>
            <a:ext cx="2269153" cy="17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1">
            <a:extLst>
              <a:ext uri="{FF2B5EF4-FFF2-40B4-BE49-F238E27FC236}">
                <a16:creationId xmlns:a16="http://schemas.microsoft.com/office/drawing/2014/main" id="{D91C2272-1B8B-66E6-D8E7-4253F9B9B602}"/>
              </a:ext>
            </a:extLst>
          </p:cNvPr>
          <p:cNvSpPr txBox="1"/>
          <p:nvPr/>
        </p:nvSpPr>
        <p:spPr>
          <a:xfrm>
            <a:off x="6838650" y="4812270"/>
            <a:ext cx="22047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Annealed (</a:t>
            </a:r>
            <a:r>
              <a:rPr lang="fr-FR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374C</a:t>
            </a:r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7h)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7">
            <a:extLst>
              <a:ext uri="{FF2B5EF4-FFF2-40B4-BE49-F238E27FC236}">
                <a16:creationId xmlns:a16="http://schemas.microsoft.com/office/drawing/2014/main" id="{4A73EE8F-D1AF-DF46-9B98-0F00A1238B09}"/>
              </a:ext>
            </a:extLst>
          </p:cNvPr>
          <p:cNvSpPr txBox="1"/>
          <p:nvPr/>
        </p:nvSpPr>
        <p:spPr>
          <a:xfrm>
            <a:off x="7054146" y="6423410"/>
            <a:ext cx="119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Bad film</a:t>
            </a:r>
            <a:endParaRPr lang="zh-CN" altLang="en-US" sz="2000" dirty="0"/>
          </a:p>
        </p:txBody>
      </p:sp>
      <p:sp>
        <p:nvSpPr>
          <p:cNvPr id="46" name="文本框 10">
            <a:extLst>
              <a:ext uri="{FF2B5EF4-FFF2-40B4-BE49-F238E27FC236}">
                <a16:creationId xmlns:a16="http://schemas.microsoft.com/office/drawing/2014/main" id="{D280C9B7-8222-347D-3D2C-8F0D18ED5A77}"/>
              </a:ext>
            </a:extLst>
          </p:cNvPr>
          <p:cNvSpPr txBox="1"/>
          <p:nvPr/>
        </p:nvSpPr>
        <p:spPr>
          <a:xfrm>
            <a:off x="1113067" y="6423410"/>
            <a:ext cx="139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Bad film</a:t>
            </a:r>
            <a:endParaRPr lang="zh-CN" altLang="en-US" sz="2000" dirty="0"/>
          </a:p>
        </p:txBody>
      </p:sp>
      <p:sp>
        <p:nvSpPr>
          <p:cNvPr id="48" name="文本框 7">
            <a:extLst>
              <a:ext uri="{FF2B5EF4-FFF2-40B4-BE49-F238E27FC236}">
                <a16:creationId xmlns:a16="http://schemas.microsoft.com/office/drawing/2014/main" id="{6ACE6BDC-CB9F-CA12-DE4B-590913A2DAFD}"/>
              </a:ext>
            </a:extLst>
          </p:cNvPr>
          <p:cNvSpPr txBox="1"/>
          <p:nvPr/>
        </p:nvSpPr>
        <p:spPr>
          <a:xfrm>
            <a:off x="3395751" y="6415546"/>
            <a:ext cx="266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Okay film</a:t>
            </a:r>
            <a:endParaRPr lang="zh-CN" altLang="en-US" sz="2000" dirty="0"/>
          </a:p>
        </p:txBody>
      </p:sp>
      <p:sp>
        <p:nvSpPr>
          <p:cNvPr id="49" name="文本框 7">
            <a:extLst>
              <a:ext uri="{FF2B5EF4-FFF2-40B4-BE49-F238E27FC236}">
                <a16:creationId xmlns:a16="http://schemas.microsoft.com/office/drawing/2014/main" id="{77A3E5F3-ED7E-395E-9FE5-65B2F8D8BF29}"/>
              </a:ext>
            </a:extLst>
          </p:cNvPr>
          <p:cNvSpPr txBox="1"/>
          <p:nvPr/>
        </p:nvSpPr>
        <p:spPr>
          <a:xfrm>
            <a:off x="9326298" y="6375727"/>
            <a:ext cx="266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Good film</a:t>
            </a:r>
            <a:endParaRPr lang="zh-CN" altLang="en-US" sz="2000" dirty="0"/>
          </a:p>
        </p:txBody>
      </p:sp>
      <p:sp>
        <p:nvSpPr>
          <p:cNvPr id="50" name="文本框 6">
            <a:extLst>
              <a:ext uri="{FF2B5EF4-FFF2-40B4-BE49-F238E27FC236}">
                <a16:creationId xmlns:a16="http://schemas.microsoft.com/office/drawing/2014/main" id="{36611DBC-AB4C-5C0E-49B6-692AB5082266}"/>
              </a:ext>
            </a:extLst>
          </p:cNvPr>
          <p:cNvSpPr txBox="1"/>
          <p:nvPr/>
        </p:nvSpPr>
        <p:spPr>
          <a:xfrm>
            <a:off x="4101194" y="160727"/>
            <a:ext cx="128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6">
            <a:extLst>
              <a:ext uri="{FF2B5EF4-FFF2-40B4-BE49-F238E27FC236}">
                <a16:creationId xmlns:a16="http://schemas.microsoft.com/office/drawing/2014/main" id="{F7C007AA-C63C-32EF-2D8B-0FFDD75CE8CD}"/>
              </a:ext>
            </a:extLst>
          </p:cNvPr>
          <p:cNvSpPr txBox="1"/>
          <p:nvPr/>
        </p:nvSpPr>
        <p:spPr>
          <a:xfrm>
            <a:off x="7086269" y="161451"/>
            <a:ext cx="128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Sample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6">
            <a:extLst>
              <a:ext uri="{FF2B5EF4-FFF2-40B4-BE49-F238E27FC236}">
                <a16:creationId xmlns:a16="http://schemas.microsoft.com/office/drawing/2014/main" id="{2796D63A-3EA1-E006-3C92-41BE4EDC316B}"/>
              </a:ext>
            </a:extLst>
          </p:cNvPr>
          <p:cNvSpPr txBox="1"/>
          <p:nvPr/>
        </p:nvSpPr>
        <p:spPr>
          <a:xfrm>
            <a:off x="10221849" y="153517"/>
            <a:ext cx="128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Sample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1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9791-F647-53D7-A3B2-5A2814EE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678E2-6D77-26C5-69FF-3A5EDF945AB3}"/>
              </a:ext>
            </a:extLst>
          </p:cNvPr>
          <p:cNvSpPr txBox="1"/>
          <p:nvPr/>
        </p:nvSpPr>
        <p:spPr>
          <a:xfrm>
            <a:off x="1088922" y="250722"/>
            <a:ext cx="10014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 2: Design structured deep reinforcement learning models to guide self-learning robotic epitaxy</a:t>
            </a:r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9C46C9F8-66DB-A713-EFDC-A57FFB64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30"/>
          <a:stretch/>
        </p:blipFill>
        <p:spPr>
          <a:xfrm>
            <a:off x="2385346" y="1299124"/>
            <a:ext cx="7772400" cy="4259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55D74-44B4-F5B2-37AD-F979DF2E9CE7}"/>
              </a:ext>
            </a:extLst>
          </p:cNvPr>
          <p:cNvSpPr txBox="1"/>
          <p:nvPr/>
        </p:nvSpPr>
        <p:spPr>
          <a:xfrm>
            <a:off x="1345585" y="5683948"/>
            <a:ext cx="985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an existing robotic epitaxy system, but only for simple materials – silver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fabricate </a:t>
            </a:r>
            <a:r>
              <a:rPr lang="en-US" dirty="0" err="1"/>
              <a:t>FeSe</a:t>
            </a:r>
            <a:r>
              <a:rPr lang="en-US" dirty="0"/>
              <a:t>, we will need $100k more investment, which we don’t have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develop a software for real-time guidance, but no hardware automation – a chat bot?</a:t>
            </a:r>
          </a:p>
        </p:txBody>
      </p:sp>
    </p:spTree>
    <p:extLst>
      <p:ext uri="{BB962C8B-B14F-4D97-AF65-F5344CB8AC3E}">
        <p14:creationId xmlns:p14="http://schemas.microsoft.com/office/powerpoint/2010/main" val="19197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85221-8E27-DB56-F376-8C41F5C0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E3937-8485-2BE7-585D-008F4640C9AE}"/>
              </a:ext>
            </a:extLst>
          </p:cNvPr>
          <p:cNvSpPr txBox="1"/>
          <p:nvPr/>
        </p:nvSpPr>
        <p:spPr>
          <a:xfrm>
            <a:off x="1088922" y="250722"/>
            <a:ext cx="10014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 3: Develop preliminary reinforcement learning models for real-time control in robotic mini-MBE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D7CB5-5222-01DE-0E62-5C576AA1EB64}"/>
              </a:ext>
            </a:extLst>
          </p:cNvPr>
          <p:cNvSpPr txBox="1"/>
          <p:nvPr/>
        </p:nvSpPr>
        <p:spPr>
          <a:xfrm>
            <a:off x="1345585" y="5683948"/>
            <a:ext cx="985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hardware development still needs to be done, but expecting some good results in the next 0.5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characterization tools will we use?</a:t>
            </a:r>
          </a:p>
        </p:txBody>
      </p:sp>
      <p:pic>
        <p:nvPicPr>
          <p:cNvPr id="6" name="Picture 5" descr="A diagram of a microscope&#10;&#10;AI-generated content may be incorrect.">
            <a:extLst>
              <a:ext uri="{FF2B5EF4-FFF2-40B4-BE49-F238E27FC236}">
                <a16:creationId xmlns:a16="http://schemas.microsoft.com/office/drawing/2014/main" id="{7E3F107F-00B1-FC34-C2F3-407763BC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92" y="1081719"/>
            <a:ext cx="8601257" cy="44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0E1C-3103-BDDA-7EA5-9252C9812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C1B86C-C737-10C8-E879-F81DB963934B}"/>
              </a:ext>
            </a:extLst>
          </p:cNvPr>
          <p:cNvSpPr txBox="1"/>
          <p:nvPr/>
        </p:nvSpPr>
        <p:spPr>
          <a:xfrm>
            <a:off x="2898183" y="232475"/>
            <a:ext cx="630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Immediate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F9AD3-956E-7953-0067-94836F180C34}"/>
              </a:ext>
            </a:extLst>
          </p:cNvPr>
          <p:cNvSpPr txBox="1"/>
          <p:nvPr/>
        </p:nvSpPr>
        <p:spPr>
          <a:xfrm>
            <a:off x="1485255" y="1066800"/>
            <a:ext cx="6307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Establish monthly meetings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Establish a shared data repository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Break down the MBE process into smaller tasks for RL</a:t>
            </a:r>
          </a:p>
        </p:txBody>
      </p:sp>
    </p:spTree>
    <p:extLst>
      <p:ext uri="{BB962C8B-B14F-4D97-AF65-F5344CB8AC3E}">
        <p14:creationId xmlns:p14="http://schemas.microsoft.com/office/powerpoint/2010/main" val="182384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335</Words>
  <Application>Microsoft Macintosh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Helvetica</vt:lpstr>
      <vt:lpstr>Office Theme</vt:lpstr>
      <vt:lpstr>NSF FMSG Project Kick-Off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Shuolong Yang</dc:creator>
  <cp:lastModifiedBy>Shuolong Yang</cp:lastModifiedBy>
  <cp:revision>10</cp:revision>
  <dcterms:created xsi:type="dcterms:W3CDTF">2025-05-22T20:08:34Z</dcterms:created>
  <dcterms:modified xsi:type="dcterms:W3CDTF">2025-05-25T16:20:37Z</dcterms:modified>
</cp:coreProperties>
</file>